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63" r:id="rId4"/>
    <p:sldId id="261" r:id="rId5"/>
    <p:sldId id="264" r:id="rId6"/>
    <p:sldId id="265" r:id="rId7"/>
    <p:sldId id="266" r:id="rId8"/>
    <p:sldId id="267" r:id="rId9"/>
    <p:sldId id="268" r:id="rId10"/>
    <p:sldId id="269" r:id="rId11"/>
    <p:sldId id="273" r:id="rId12"/>
    <p:sldId id="274" r:id="rId13"/>
    <p:sldId id="275" r:id="rId14"/>
    <p:sldId id="276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6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0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DAF8-9B10-4339-8741-65D4513777A7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210A5-0CB9-4DC2-8E0D-67E0B65717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DAF8-9B10-4339-8741-65D4513777A7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210A5-0CB9-4DC2-8E0D-67E0B6571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DAF8-9B10-4339-8741-65D4513777A7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210A5-0CB9-4DC2-8E0D-67E0B6571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DAF8-9B10-4339-8741-65D4513777A7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210A5-0CB9-4DC2-8E0D-67E0B6571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DAF8-9B10-4339-8741-65D4513777A7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210A5-0CB9-4DC2-8E0D-67E0B65717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DAF8-9B10-4339-8741-65D4513777A7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210A5-0CB9-4DC2-8E0D-67E0B6571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DAF8-9B10-4339-8741-65D4513777A7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210A5-0CB9-4DC2-8E0D-67E0B6571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DAF8-9B10-4339-8741-65D4513777A7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210A5-0CB9-4DC2-8E0D-67E0B6571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DAF8-9B10-4339-8741-65D4513777A7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210A5-0CB9-4DC2-8E0D-67E0B6571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DAF8-9B10-4339-8741-65D4513777A7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210A5-0CB9-4DC2-8E0D-67E0B6571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DAF8-9B10-4339-8741-65D4513777A7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E7210A5-0CB9-4DC2-8E0D-67E0B657172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F07DAF8-9B10-4339-8741-65D4513777A7}" type="datetimeFigureOut">
              <a:rPr lang="en-US" smtClean="0"/>
              <a:t>10/10/2013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E7210A5-0CB9-4DC2-8E0D-67E0B657172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4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2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wmf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514600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Section 2.5</a:t>
            </a:r>
            <a:br>
              <a:rPr lang="en-US" sz="4000" dirty="0" smtClean="0"/>
            </a:br>
            <a:r>
              <a:rPr lang="en-US" sz="4000" dirty="0" smtClean="0"/>
              <a:t>Midpoint Formulas and Right Triangles</a:t>
            </a:r>
          </a:p>
        </p:txBody>
      </p:sp>
      <p:grpSp>
        <p:nvGrpSpPr>
          <p:cNvPr id="15363" name="Group 8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15364" name="Rectangle 7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rgbClr val="BCE4F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5" name="Rectangle 4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6" name="Rectangle 5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953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Example 3</a:t>
            </a:r>
          </a:p>
        </p:txBody>
      </p:sp>
      <p:sp>
        <p:nvSpPr>
          <p:cNvPr id="4105" name="TextBox 7"/>
          <p:cNvSpPr txBox="1">
            <a:spLocks noChangeArrowheads="1"/>
          </p:cNvSpPr>
          <p:nvPr/>
        </p:nvSpPr>
        <p:spPr bwMode="auto">
          <a:xfrm>
            <a:off x="1949450" y="139700"/>
            <a:ext cx="67611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</a:rPr>
              <a:t>Using the Pythagorean Theorem</a:t>
            </a:r>
          </a:p>
        </p:txBody>
      </p:sp>
      <p:sp>
        <p:nvSpPr>
          <p:cNvPr id="4106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</a:rPr>
              <a:t>Slide 8.8- </a:t>
            </a:r>
            <a:fld id="{ABFF22CB-2293-4094-AC5E-9F2F685D7A38}" type="slidenum">
              <a:rPr lang="en-US" sz="1200">
                <a:solidFill>
                  <a:srgbClr val="898989"/>
                </a:solidFill>
              </a:rPr>
              <a:pPr algn="r" eaLnBrk="1" hangingPunct="1"/>
              <a:t>10</a:t>
            </a:fld>
            <a:endParaRPr lang="en-CA" sz="1200">
              <a:solidFill>
                <a:srgbClr val="898989"/>
              </a:solidFill>
            </a:endParaRPr>
          </a:p>
        </p:txBody>
      </p:sp>
      <p:sp>
        <p:nvSpPr>
          <p:cNvPr id="4107" name="Text Box 6"/>
          <p:cNvSpPr txBox="1">
            <a:spLocks noChangeArrowheads="1"/>
          </p:cNvSpPr>
          <p:nvPr/>
        </p:nvSpPr>
        <p:spPr bwMode="auto">
          <a:xfrm>
            <a:off x="311150" y="1271588"/>
            <a:ext cx="8680450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An electrical pole is shown below. Find the length of the guy wire. Round your answer to the nearest tenth of a foot if necessary.</a:t>
            </a:r>
          </a:p>
        </p:txBody>
      </p:sp>
      <p:graphicFrame>
        <p:nvGraphicFramePr>
          <p:cNvPr id="131091" name="Object 19"/>
          <p:cNvGraphicFramePr>
            <a:graphicFrameLocks noChangeAspect="1"/>
          </p:cNvGraphicFramePr>
          <p:nvPr/>
        </p:nvGraphicFramePr>
        <p:xfrm>
          <a:off x="2971800" y="2971800"/>
          <a:ext cx="4894263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7" name="Equation" r:id="rId3" imgW="1892160" imgH="330120" progId="Equation.DSMT4">
                  <p:embed/>
                </p:oleObj>
              </mc:Choice>
              <mc:Fallback>
                <p:oleObj name="Equation" r:id="rId3" imgW="18921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971800"/>
                        <a:ext cx="4894263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92" name="Object 20"/>
          <p:cNvGraphicFramePr>
            <a:graphicFrameLocks noChangeAspect="1"/>
          </p:cNvGraphicFramePr>
          <p:nvPr/>
        </p:nvGraphicFramePr>
        <p:xfrm>
          <a:off x="3068638" y="3843338"/>
          <a:ext cx="469741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8" name="Equation" r:id="rId5" imgW="1815840" imgH="330120" progId="Equation.DSMT4">
                  <p:embed/>
                </p:oleObj>
              </mc:Choice>
              <mc:Fallback>
                <p:oleObj name="Equation" r:id="rId5" imgW="18158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8638" y="3843338"/>
                        <a:ext cx="4697412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93" name="Object 21"/>
          <p:cNvGraphicFramePr>
            <a:graphicFrameLocks noChangeAspect="1"/>
          </p:cNvGraphicFramePr>
          <p:nvPr/>
        </p:nvGraphicFramePr>
        <p:xfrm>
          <a:off x="4816475" y="4727575"/>
          <a:ext cx="2725738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9" name="Equation" r:id="rId7" imgW="1054080" imgH="228600" progId="Equation.DSMT4">
                  <p:embed/>
                </p:oleObj>
              </mc:Choice>
              <mc:Fallback>
                <p:oleObj name="Equation" r:id="rId7" imgW="10540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475" y="4727575"/>
                        <a:ext cx="2725738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94" name="Object 22"/>
          <p:cNvGraphicFramePr>
            <a:graphicFrameLocks noChangeAspect="1"/>
          </p:cNvGraphicFramePr>
          <p:nvPr/>
        </p:nvGraphicFramePr>
        <p:xfrm>
          <a:off x="4816475" y="5375275"/>
          <a:ext cx="164147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0" name="Equation" r:id="rId9" imgW="634680" imgH="228600" progId="Equation.DSMT4">
                  <p:embed/>
                </p:oleObj>
              </mc:Choice>
              <mc:Fallback>
                <p:oleObj name="Equation" r:id="rId9" imgW="6346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475" y="5375275"/>
                        <a:ext cx="164147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95" name="Object 23"/>
          <p:cNvGraphicFramePr>
            <a:graphicFrameLocks noChangeAspect="1"/>
          </p:cNvGraphicFramePr>
          <p:nvPr/>
        </p:nvGraphicFramePr>
        <p:xfrm>
          <a:off x="6638925" y="5453063"/>
          <a:ext cx="131445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1" name="Equation" r:id="rId11" imgW="507960" imgH="177480" progId="Equation.DSMT4">
                  <p:embed/>
                </p:oleObj>
              </mc:Choice>
              <mc:Fallback>
                <p:oleObj name="Equation" r:id="rId11" imgW="5079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925" y="5453063"/>
                        <a:ext cx="1314450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096" name="Text Box 24"/>
          <p:cNvSpPr txBox="1">
            <a:spLocks noChangeArrowheads="1"/>
          </p:cNvSpPr>
          <p:nvPr/>
        </p:nvSpPr>
        <p:spPr bwMode="auto">
          <a:xfrm>
            <a:off x="423863" y="5273675"/>
            <a:ext cx="61690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</a:rPr>
              <a:t>The length of the guy wire </a:t>
            </a:r>
            <a:br>
              <a:rPr lang="en-US">
                <a:latin typeface="Arial" charset="0"/>
              </a:rPr>
            </a:br>
            <a:r>
              <a:rPr lang="en-US">
                <a:latin typeface="Arial" charset="0"/>
              </a:rPr>
              <a:t>is approximately 69.5 ft. </a:t>
            </a:r>
          </a:p>
        </p:txBody>
      </p:sp>
      <p:grpSp>
        <p:nvGrpSpPr>
          <p:cNvPr id="4109" name="Group 25"/>
          <p:cNvGrpSpPr>
            <a:grpSpLocks/>
          </p:cNvGrpSpPr>
          <p:nvPr/>
        </p:nvGrpSpPr>
        <p:grpSpPr bwMode="auto">
          <a:xfrm>
            <a:off x="658813" y="2971800"/>
            <a:ext cx="2057400" cy="2022475"/>
            <a:chOff x="672" y="2352"/>
            <a:chExt cx="1296" cy="1274"/>
          </a:xfrm>
        </p:grpSpPr>
        <p:grpSp>
          <p:nvGrpSpPr>
            <p:cNvPr id="4110" name="Group 26"/>
            <p:cNvGrpSpPr>
              <a:grpSpLocks/>
            </p:cNvGrpSpPr>
            <p:nvPr/>
          </p:nvGrpSpPr>
          <p:grpSpPr bwMode="auto">
            <a:xfrm>
              <a:off x="672" y="2352"/>
              <a:ext cx="1296" cy="1106"/>
              <a:chOff x="672" y="2352"/>
              <a:chExt cx="1296" cy="1106"/>
            </a:xfrm>
          </p:grpSpPr>
          <p:pic>
            <p:nvPicPr>
              <p:cNvPr id="4113" name="Picture 27" descr="MCj03606820000[1]"/>
              <p:cNvPicPr>
                <a:picLocks noChangeAspect="1" noChangeArrowheads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2352"/>
                <a:ext cx="1176" cy="1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14" name="Line 28"/>
              <p:cNvSpPr>
                <a:spLocks noChangeShapeType="1"/>
              </p:cNvSpPr>
              <p:nvPr/>
            </p:nvSpPr>
            <p:spPr bwMode="auto">
              <a:xfrm>
                <a:off x="1104" y="3413"/>
                <a:ext cx="8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rIns="0"/>
              <a:lstStyle/>
              <a:p>
                <a:endParaRPr lang="en-US"/>
              </a:p>
            </p:txBody>
          </p:sp>
          <p:sp>
            <p:nvSpPr>
              <p:cNvPr id="4115" name="Line 29"/>
              <p:cNvSpPr>
                <a:spLocks noChangeShapeType="1"/>
              </p:cNvSpPr>
              <p:nvPr/>
            </p:nvSpPr>
            <p:spPr bwMode="auto">
              <a:xfrm>
                <a:off x="1104" y="2496"/>
                <a:ext cx="864" cy="9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rIns="0"/>
              <a:lstStyle/>
              <a:p>
                <a:endParaRPr lang="en-US"/>
              </a:p>
            </p:txBody>
          </p:sp>
        </p:grpSp>
        <p:sp>
          <p:nvSpPr>
            <p:cNvPr id="4111" name="Text Box 30"/>
            <p:cNvSpPr txBox="1">
              <a:spLocks noChangeArrowheads="1"/>
            </p:cNvSpPr>
            <p:nvPr/>
          </p:nvSpPr>
          <p:spPr bwMode="auto">
            <a:xfrm>
              <a:off x="1335" y="3395"/>
              <a:ext cx="5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Ins="0">
              <a:spAutoFit/>
            </a:bodyPr>
            <a:lstStyle>
              <a:lvl1pPr marL="342900" indent="-3429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CC0066"/>
                </a:buClr>
                <a:buSzPct val="60000"/>
                <a:buFont typeface="Wingdings" pitchFamily="2" charset="2"/>
                <a:buNone/>
              </a:pPr>
              <a:r>
                <a:rPr lang="en-US" sz="1800">
                  <a:latin typeface="Times New Roman" pitchFamily="18" charset="0"/>
                </a:rPr>
                <a:t>35ft</a:t>
              </a:r>
            </a:p>
          </p:txBody>
        </p:sp>
        <p:sp>
          <p:nvSpPr>
            <p:cNvPr id="4112" name="Text Box 31"/>
            <p:cNvSpPr txBox="1">
              <a:spLocks noChangeArrowheads="1"/>
            </p:cNvSpPr>
            <p:nvPr/>
          </p:nvSpPr>
          <p:spPr bwMode="auto">
            <a:xfrm>
              <a:off x="726" y="2940"/>
              <a:ext cx="5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Ins="0">
              <a:spAutoFit/>
            </a:bodyPr>
            <a:lstStyle>
              <a:lvl1pPr marL="342900" indent="-3429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CC0066"/>
                </a:buClr>
                <a:buSzPct val="60000"/>
                <a:buFont typeface="Wingdings" pitchFamily="2" charset="2"/>
                <a:buNone/>
              </a:pPr>
              <a:r>
                <a:rPr lang="en-US" sz="1800">
                  <a:latin typeface="Times New Roman" pitchFamily="18" charset="0"/>
                </a:rPr>
                <a:t>60 ft</a:t>
              </a:r>
            </a:p>
          </p:txBody>
        </p:sp>
      </p:grp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967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9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524000"/>
            <a:ext cx="6400800" cy="1752600"/>
          </a:xfrm>
        </p:spPr>
        <p:txBody>
          <a:bodyPr/>
          <a:lstStyle/>
          <a:p>
            <a:pPr eaLnBrk="1" hangingPunct="1"/>
            <a:r>
              <a:rPr lang="en-US" b="1" smtClean="0"/>
              <a:t>The Distance Formula</a:t>
            </a:r>
          </a:p>
        </p:txBody>
      </p:sp>
      <p:grpSp>
        <p:nvGrpSpPr>
          <p:cNvPr id="16387" name="Group 9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16388" name="Rectangle 10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89" name="Rectangle 11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0" name="Rectangle 12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3859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7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17413" name="Rectangle 8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4" name="Rectangle 9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5" name="Rectangle 10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7411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27" t="4813" r="2531" b="5348"/>
          <a:stretch>
            <a:fillRect/>
          </a:stretch>
        </p:blipFill>
        <p:spPr bwMode="auto">
          <a:xfrm>
            <a:off x="990600" y="381000"/>
            <a:ext cx="52578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800600"/>
            <a:ext cx="800100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455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228600" y="381000"/>
            <a:ext cx="533400" cy="6096000"/>
            <a:chOff x="144" y="240"/>
            <a:chExt cx="336" cy="3840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auto">
            <a:xfrm>
              <a:off x="144" y="240"/>
              <a:ext cx="288" cy="38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auto">
            <a:xfrm>
              <a:off x="336" y="240"/>
              <a:ext cx="96" cy="3840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5"/>
            <p:cNvSpPr>
              <a:spLocks noChangeArrowheads="1"/>
            </p:cNvSpPr>
            <p:nvPr/>
          </p:nvSpPr>
          <p:spPr bwMode="auto">
            <a:xfrm>
              <a:off x="432" y="240"/>
              <a:ext cx="48" cy="384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028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57200"/>
            <a:ext cx="8001000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1295400" y="2895600"/>
          <a:ext cx="6248400" cy="319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4" imgW="2679480" imgH="1371600" progId="Equation.RSEE4">
                  <p:embed/>
                </p:oleObj>
              </mc:Choice>
              <mc:Fallback>
                <p:oleObj name="Equation" r:id="rId4" imgW="2679480" imgH="1371600" progId="Equation.RSEE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95600"/>
                        <a:ext cx="6248400" cy="319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9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97" t="23811" r="23637"/>
          <a:stretch>
            <a:fillRect/>
          </a:stretch>
        </p:blipFill>
        <p:spPr bwMode="auto">
          <a:xfrm>
            <a:off x="4953000" y="3511550"/>
            <a:ext cx="3505200" cy="2968625"/>
          </a:xfrm>
          <a:prstGeom prst="rect">
            <a:avLst/>
          </a:prstGeom>
          <a:solidFill>
            <a:schemeClr val="tx1"/>
          </a:solidFill>
          <a:ln>
            <a:noFill/>
          </a:ln>
          <a:extLst/>
        </p:spPr>
      </p:pic>
      <p:sp>
        <p:nvSpPr>
          <p:cNvPr id="1030" name="Oval 11"/>
          <p:cNvSpPr>
            <a:spLocks noChangeArrowheads="1"/>
          </p:cNvSpPr>
          <p:nvPr/>
        </p:nvSpPr>
        <p:spPr bwMode="auto">
          <a:xfrm>
            <a:off x="5410200" y="42672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Oval 12"/>
          <p:cNvSpPr>
            <a:spLocks noChangeArrowheads="1"/>
          </p:cNvSpPr>
          <p:nvPr/>
        </p:nvSpPr>
        <p:spPr bwMode="auto">
          <a:xfrm>
            <a:off x="7543800" y="6172200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324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838200" y="685800"/>
            <a:ext cx="1905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990600" y="6858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Example</a:t>
            </a: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1905000" y="1295400"/>
            <a:ext cx="662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Find the distance between (4,-5) and (9,-2).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95582" y="2514599"/>
            <a:ext cx="5638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3200" dirty="0" smtClean="0"/>
              <a:t>Find the distance between (0,-2) and (-2,0)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200" dirty="0" smtClean="0"/>
              <a:t>Find the distance between   (-4,-6) and (2,5)</a:t>
            </a:r>
          </a:p>
        </p:txBody>
      </p:sp>
    </p:spTree>
    <p:extLst>
      <p:ext uri="{BB962C8B-B14F-4D97-AF65-F5344CB8AC3E}">
        <p14:creationId xmlns:p14="http://schemas.microsoft.com/office/powerpoint/2010/main" val="2723820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Hw</a:t>
            </a:r>
            <a:r>
              <a:rPr lang="en-US" dirty="0" smtClean="0"/>
              <a:t> Section 2.5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-11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36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609600" y="522288"/>
            <a:ext cx="79248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A number that has a whole number as its square root is called a perfect square. </a:t>
            </a:r>
          </a:p>
          <a:p>
            <a:pPr eaLnBrk="1" hangingPunct="1"/>
            <a:endParaRPr lang="en-US" sz="2800">
              <a:latin typeface="Arial" charset="0"/>
            </a:endParaRPr>
          </a:p>
          <a:p>
            <a:pPr eaLnBrk="1" hangingPunct="1"/>
            <a:r>
              <a:rPr lang="en-US" sz="2800">
                <a:latin typeface="Arial" charset="0"/>
              </a:rPr>
              <a:t>The first few perfect squares are listed below.</a:t>
            </a:r>
          </a:p>
        </p:txBody>
      </p:sp>
      <p:sp>
        <p:nvSpPr>
          <p:cNvPr id="20483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</a:rPr>
              <a:t>Slide 8.8- </a:t>
            </a:r>
            <a:fld id="{2B1A6398-43EB-43AC-B02A-F32D055A6EF3}" type="slidenum">
              <a:rPr lang="en-US" sz="1200">
                <a:solidFill>
                  <a:srgbClr val="898989"/>
                </a:solidFill>
              </a:rPr>
              <a:pPr algn="r" eaLnBrk="1" hangingPunct="1"/>
              <a:t>2</a:t>
            </a:fld>
            <a:endParaRPr lang="en-CA" sz="1200">
              <a:solidFill>
                <a:srgbClr val="898989"/>
              </a:solidFill>
            </a:endParaRPr>
          </a:p>
        </p:txBody>
      </p:sp>
      <p:pic>
        <p:nvPicPr>
          <p:cNvPr id="20485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2667000"/>
            <a:ext cx="733425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037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Example 1</a:t>
            </a:r>
          </a:p>
        </p:txBody>
      </p:sp>
      <p:sp>
        <p:nvSpPr>
          <p:cNvPr id="1031" name="TextBox 7"/>
          <p:cNvSpPr txBox="1">
            <a:spLocks noChangeArrowheads="1"/>
          </p:cNvSpPr>
          <p:nvPr/>
        </p:nvSpPr>
        <p:spPr bwMode="auto">
          <a:xfrm>
            <a:off x="1949450" y="139700"/>
            <a:ext cx="67611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</a:rPr>
              <a:t>Find the Square Root of Numbers</a:t>
            </a:r>
          </a:p>
        </p:txBody>
      </p:sp>
      <p:sp>
        <p:nvSpPr>
          <p:cNvPr id="1032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</a:rPr>
              <a:t>Slide 8.8- </a:t>
            </a:r>
            <a:fld id="{E9FAA2D8-896D-4165-AF48-D8A934C642EF}" type="slidenum">
              <a:rPr lang="en-US" sz="1200">
                <a:solidFill>
                  <a:srgbClr val="898989"/>
                </a:solidFill>
              </a:rPr>
              <a:pPr algn="r" eaLnBrk="1" hangingPunct="1"/>
              <a:t>3</a:t>
            </a:fld>
            <a:endParaRPr lang="en-CA" sz="1200">
              <a:solidFill>
                <a:srgbClr val="898989"/>
              </a:solidFill>
            </a:endParaRPr>
          </a:p>
        </p:txBody>
      </p:sp>
      <p:sp>
        <p:nvSpPr>
          <p:cNvPr id="1033" name="Text Box 6"/>
          <p:cNvSpPr txBox="1">
            <a:spLocks noChangeArrowheads="1"/>
          </p:cNvSpPr>
          <p:nvPr/>
        </p:nvSpPr>
        <p:spPr bwMode="auto">
          <a:xfrm>
            <a:off x="311150" y="1271588"/>
            <a:ext cx="86804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Use a calculator to find each square root. Round answers to the nearest thousandth.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512763" y="2436813"/>
            <a:ext cx="6302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a.</a:t>
            </a:r>
          </a:p>
        </p:txBody>
      </p:sp>
      <p:graphicFrame>
        <p:nvGraphicFramePr>
          <p:cNvPr id="1026" name="Object 26"/>
          <p:cNvGraphicFramePr>
            <a:graphicFrameLocks noChangeAspect="1"/>
          </p:cNvGraphicFramePr>
          <p:nvPr/>
        </p:nvGraphicFramePr>
        <p:xfrm>
          <a:off x="1143000" y="2362200"/>
          <a:ext cx="82232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3" imgW="317160" imgH="228600" progId="Equation.DSMT4">
                  <p:embed/>
                </p:oleObj>
              </mc:Choice>
              <mc:Fallback>
                <p:oleObj name="Equation" r:id="rId3" imgW="3171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62200"/>
                        <a:ext cx="82232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55" name="Text Box 27"/>
          <p:cNvSpPr txBox="1">
            <a:spLocks noChangeArrowheads="1"/>
          </p:cNvSpPr>
          <p:nvPr/>
        </p:nvSpPr>
        <p:spPr bwMode="auto">
          <a:xfrm>
            <a:off x="512763" y="3124200"/>
            <a:ext cx="868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The calculator shows 6.782329983; round to 6.782</a:t>
            </a:r>
          </a:p>
        </p:txBody>
      </p:sp>
      <p:sp>
        <p:nvSpPr>
          <p:cNvPr id="1036" name="Text Box 28"/>
          <p:cNvSpPr txBox="1">
            <a:spLocks noChangeArrowheads="1"/>
          </p:cNvSpPr>
          <p:nvPr/>
        </p:nvSpPr>
        <p:spPr bwMode="auto">
          <a:xfrm>
            <a:off x="512763" y="3792538"/>
            <a:ext cx="6302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b.</a:t>
            </a:r>
          </a:p>
        </p:txBody>
      </p:sp>
      <p:graphicFrame>
        <p:nvGraphicFramePr>
          <p:cNvPr id="1027" name="Object 29"/>
          <p:cNvGraphicFramePr>
            <a:graphicFrameLocks noChangeAspect="1"/>
          </p:cNvGraphicFramePr>
          <p:nvPr/>
        </p:nvGraphicFramePr>
        <p:xfrm>
          <a:off x="1062038" y="3717925"/>
          <a:ext cx="9525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5" imgW="368280" imgH="228600" progId="Equation.DSMT4">
                  <p:embed/>
                </p:oleObj>
              </mc:Choice>
              <mc:Fallback>
                <p:oleObj name="Equation" r:id="rId5" imgW="368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8" y="3717925"/>
                        <a:ext cx="952500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58" name="Text Box 30"/>
          <p:cNvSpPr txBox="1">
            <a:spLocks noChangeArrowheads="1"/>
          </p:cNvSpPr>
          <p:nvPr/>
        </p:nvSpPr>
        <p:spPr bwMode="auto">
          <a:xfrm>
            <a:off x="463550" y="4311650"/>
            <a:ext cx="868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The calculator shows 11.66190379; round to 11.662</a:t>
            </a:r>
          </a:p>
        </p:txBody>
      </p:sp>
      <p:sp>
        <p:nvSpPr>
          <p:cNvPr id="1038" name="Text Box 31"/>
          <p:cNvSpPr txBox="1">
            <a:spLocks noChangeArrowheads="1"/>
          </p:cNvSpPr>
          <p:nvPr/>
        </p:nvSpPr>
        <p:spPr bwMode="auto">
          <a:xfrm>
            <a:off x="463550" y="5029200"/>
            <a:ext cx="6302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c.</a:t>
            </a:r>
          </a:p>
        </p:txBody>
      </p:sp>
      <p:graphicFrame>
        <p:nvGraphicFramePr>
          <p:cNvPr id="1028" name="Object 32"/>
          <p:cNvGraphicFramePr>
            <a:graphicFrameLocks noChangeAspect="1"/>
          </p:cNvGraphicFramePr>
          <p:nvPr/>
        </p:nvGraphicFramePr>
        <p:xfrm>
          <a:off x="1062038" y="4954588"/>
          <a:ext cx="1017587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7" imgW="393480" imgH="228600" progId="Equation.DSMT4">
                  <p:embed/>
                </p:oleObj>
              </mc:Choice>
              <mc:Fallback>
                <p:oleObj name="Equation" r:id="rId7" imgW="393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8" y="4954588"/>
                        <a:ext cx="1017587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61" name="Text Box 33"/>
          <p:cNvSpPr txBox="1">
            <a:spLocks noChangeArrowheads="1"/>
          </p:cNvSpPr>
          <p:nvPr/>
        </p:nvSpPr>
        <p:spPr bwMode="auto">
          <a:xfrm>
            <a:off x="512763" y="5548313"/>
            <a:ext cx="8680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The calculator shows 16.1245155; round to 16.125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038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55" grpId="0"/>
      <p:bldP spid="993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title"/>
          </p:nvPr>
        </p:nvSpPr>
        <p:spPr>
          <a:xfrm>
            <a:off x="-10886" y="3048000"/>
            <a:ext cx="9144000" cy="4270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b="1" dirty="0" smtClean="0">
                <a:latin typeface="Arial" charset="0"/>
                <a:cs typeface="Arial" charset="0"/>
              </a:rPr>
              <a:t>Pythagorean Theorem</a:t>
            </a:r>
            <a:br>
              <a:rPr lang="en-US" sz="3200" b="1" dirty="0" smtClean="0">
                <a:latin typeface="Arial" charset="0"/>
                <a:cs typeface="Arial" charset="0"/>
              </a:rPr>
            </a:br>
            <a:r>
              <a:rPr lang="en-US" sz="3200" b="1" dirty="0" smtClean="0">
                <a:latin typeface="Arial" charset="0"/>
                <a:cs typeface="Arial" charset="0"/>
              </a:rPr>
              <a:t>(Gou Gou’s </a:t>
            </a:r>
            <a:r>
              <a:rPr lang="en-US" sz="3200" b="1" dirty="0" err="1" smtClean="0">
                <a:latin typeface="Arial" charset="0"/>
                <a:cs typeface="Arial" charset="0"/>
              </a:rPr>
              <a:t>Thm</a:t>
            </a:r>
            <a:r>
              <a:rPr lang="en-US" sz="3200" b="1" dirty="0" smtClean="0"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19461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898989"/>
                </a:solidFill>
              </a:rPr>
              <a:t>Slide 8.8- </a:t>
            </a:r>
            <a:fld id="{18912CAF-F76C-4BA1-BB92-6378861B5051}" type="slidenum">
              <a:rPr lang="en-US" sz="1200" smtClean="0">
                <a:solidFill>
                  <a:srgbClr val="898989"/>
                </a:solidFill>
              </a:rPr>
              <a:pPr eaLnBrk="1" hangingPunct="1"/>
              <a:t>4</a:t>
            </a:fld>
            <a:endParaRPr lang="en-CA" sz="1200" smtClean="0">
              <a:solidFill>
                <a:srgbClr val="898989"/>
              </a:solidFill>
            </a:endParaRP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17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</a:rPr>
              <a:t>Slide 8.8- </a:t>
            </a:r>
            <a:fld id="{31C11C44-0B49-4259-A849-8C07DE4A4746}" type="slidenum">
              <a:rPr lang="en-US" sz="1200">
                <a:solidFill>
                  <a:srgbClr val="898989"/>
                </a:solidFill>
              </a:rPr>
              <a:pPr algn="r" eaLnBrk="1" hangingPunct="1"/>
              <a:t>5</a:t>
            </a:fld>
            <a:endParaRPr lang="en-CA" sz="1200">
              <a:solidFill>
                <a:srgbClr val="898989"/>
              </a:solidFill>
            </a:endParaRP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533400" y="439738"/>
            <a:ext cx="7772400" cy="308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2800">
                <a:latin typeface="Arial" charset="0"/>
              </a:rPr>
              <a:t>One place you will use square roots is when working with the </a:t>
            </a:r>
            <a:r>
              <a:rPr lang="en-US" sz="2800" i="1">
                <a:latin typeface="Arial" charset="0"/>
              </a:rPr>
              <a:t>Pythagorean Theorem</a:t>
            </a:r>
            <a:r>
              <a:rPr lang="en-US" sz="2800">
                <a:latin typeface="Arial" charset="0"/>
              </a:rPr>
              <a:t>. This theorem applies only to right triangles. Recall that a right triangle is a triangle that has one 90° angle. In a right triangle, the side opposite the right angle is called the </a:t>
            </a:r>
            <a:r>
              <a:rPr lang="en-US" sz="2800" b="1">
                <a:latin typeface="Arial" charset="0"/>
              </a:rPr>
              <a:t>hypotenuse</a:t>
            </a:r>
            <a:r>
              <a:rPr lang="en-US" sz="2800">
                <a:latin typeface="Arial" charset="0"/>
              </a:rPr>
              <a:t>. The other two sides are called </a:t>
            </a:r>
            <a:r>
              <a:rPr lang="en-US" sz="2800" b="1">
                <a:latin typeface="Arial" charset="0"/>
              </a:rPr>
              <a:t>legs</a:t>
            </a:r>
            <a:r>
              <a:rPr lang="en-US" sz="2800">
                <a:latin typeface="Arial" charset="0"/>
              </a:rPr>
              <a:t>.</a:t>
            </a:r>
          </a:p>
        </p:txBody>
      </p:sp>
      <p:pic>
        <p:nvPicPr>
          <p:cNvPr id="21509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886200"/>
            <a:ext cx="62579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16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</a:rPr>
              <a:t>Slide 8.8- </a:t>
            </a:r>
            <a:fld id="{34E41CCC-FC99-44EC-9AB8-1B36970DBE17}" type="slidenum">
              <a:rPr lang="en-US" sz="1200">
                <a:solidFill>
                  <a:srgbClr val="898989"/>
                </a:solidFill>
              </a:rPr>
              <a:pPr algn="r" eaLnBrk="1" hangingPunct="1"/>
              <a:t>6</a:t>
            </a:fld>
            <a:endParaRPr lang="en-CA" sz="1200">
              <a:solidFill>
                <a:srgbClr val="898989"/>
              </a:solidFill>
            </a:endParaRPr>
          </a:p>
        </p:txBody>
      </p:sp>
      <p:pic>
        <p:nvPicPr>
          <p:cNvPr id="2253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"/>
            <a:ext cx="7486650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295400" y="4191000"/>
                <a:ext cx="5943600" cy="14332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/>
                          </m:ctrlPr>
                        </m:sSupPr>
                        <m:e>
                          <m:r>
                            <a:rPr lang="en-US" sz="2800" i="1"/>
                            <m:t>𝑎</m:t>
                          </m:r>
                        </m:e>
                        <m:sup>
                          <m:r>
                            <a:rPr lang="en-US" sz="2800"/>
                            <m:t>2</m:t>
                          </m:r>
                        </m:sup>
                      </m:sSup>
                      <m:r>
                        <a:rPr lang="en-US" sz="2800"/>
                        <m:t>+</m:t>
                      </m:r>
                      <m:sSup>
                        <m:sSupPr>
                          <m:ctrlPr>
                            <a:rPr lang="en-US" sz="2800" i="1"/>
                          </m:ctrlPr>
                        </m:sSupPr>
                        <m:e>
                          <m:r>
                            <a:rPr lang="en-US" sz="2800" i="1"/>
                            <m:t>𝑏</m:t>
                          </m:r>
                        </m:e>
                        <m:sup>
                          <m:r>
                            <a:rPr lang="en-US" sz="2800"/>
                            <m:t>2</m:t>
                          </m:r>
                        </m:sup>
                      </m:sSup>
                      <m:r>
                        <a:rPr lang="en-US" sz="2800"/>
                        <m:t>=</m:t>
                      </m:r>
                      <m:sSup>
                        <m:sSupPr>
                          <m:ctrlPr>
                            <a:rPr lang="en-US" sz="2800" i="1"/>
                          </m:ctrlPr>
                        </m:sSupPr>
                        <m:e>
                          <m:r>
                            <a:rPr lang="en-US" sz="2800" i="1"/>
                            <m:t>𝑐</m:t>
                          </m:r>
                        </m:e>
                        <m:sup>
                          <m:r>
                            <a:rPr lang="en-US" sz="2800"/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 smtClean="0"/>
              </a:p>
              <a:p>
                <a:r>
                  <a:rPr lang="en-US" sz="2800" dirty="0" smtClean="0"/>
                  <a:t>Where </a:t>
                </a:r>
                <a:r>
                  <a:rPr lang="en-US" sz="2800" i="1" dirty="0" smtClean="0"/>
                  <a:t>a </a:t>
                </a:r>
                <a:r>
                  <a:rPr lang="en-US" sz="2800" dirty="0" smtClean="0"/>
                  <a:t>and </a:t>
                </a:r>
                <a:r>
                  <a:rPr lang="en-US" sz="2800" i="1" dirty="0" smtClean="0"/>
                  <a:t>b</a:t>
                </a:r>
                <a:r>
                  <a:rPr lang="en-US" sz="2800" dirty="0" smtClean="0"/>
                  <a:t> are legs and </a:t>
                </a:r>
              </a:p>
              <a:p>
                <a:r>
                  <a:rPr lang="en-US" sz="2800" i="1" dirty="0" smtClean="0"/>
                  <a:t>c</a:t>
                </a:r>
                <a:r>
                  <a:rPr lang="en-US" sz="2800" dirty="0" smtClean="0"/>
                  <a:t> is the hypotenuse.</a:t>
                </a:r>
                <a:endParaRPr lang="en-US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191000"/>
                <a:ext cx="5943600" cy="1433277"/>
              </a:xfrm>
              <a:prstGeom prst="rect">
                <a:avLst/>
              </a:prstGeom>
              <a:blipFill rotWithShape="1">
                <a:blip r:embed="rId3"/>
                <a:stretch>
                  <a:fillRect l="-2154" b="-10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612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</a:rPr>
              <a:t>Slide 8.8- </a:t>
            </a:r>
            <a:fld id="{59B0E6C6-F2AB-4FE1-A77B-6787B41FC077}" type="slidenum">
              <a:rPr lang="en-US" sz="1200">
                <a:solidFill>
                  <a:srgbClr val="898989"/>
                </a:solidFill>
              </a:rPr>
              <a:pPr algn="r" eaLnBrk="1" hangingPunct="1"/>
              <a:t>7</a:t>
            </a:fld>
            <a:endParaRPr lang="en-CA" sz="1200">
              <a:solidFill>
                <a:srgbClr val="898989"/>
              </a:solidFill>
            </a:endParaRPr>
          </a:p>
        </p:txBody>
      </p:sp>
      <p:pic>
        <p:nvPicPr>
          <p:cNvPr id="2355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8" y="1524000"/>
            <a:ext cx="75533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358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Example 2</a:t>
            </a:r>
          </a:p>
        </p:txBody>
      </p:sp>
      <p:sp>
        <p:nvSpPr>
          <p:cNvPr id="2057" name="TextBox 7"/>
          <p:cNvSpPr txBox="1">
            <a:spLocks noChangeArrowheads="1"/>
          </p:cNvSpPr>
          <p:nvPr/>
        </p:nvSpPr>
        <p:spPr bwMode="auto">
          <a:xfrm>
            <a:off x="1949450" y="139700"/>
            <a:ext cx="67611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</a:rPr>
              <a:t>Find the Unknown Length in Right Triangles</a:t>
            </a:r>
          </a:p>
        </p:txBody>
      </p:sp>
      <p:sp>
        <p:nvSpPr>
          <p:cNvPr id="2058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</a:rPr>
              <a:t>Slide 8.8- </a:t>
            </a:r>
            <a:fld id="{A806B720-B787-42BC-A477-EFF504A351CF}" type="slidenum">
              <a:rPr lang="en-US" sz="1200">
                <a:solidFill>
                  <a:srgbClr val="898989"/>
                </a:solidFill>
              </a:rPr>
              <a:pPr algn="r" eaLnBrk="1" hangingPunct="1"/>
              <a:t>8</a:t>
            </a:fld>
            <a:endParaRPr lang="en-CA" sz="1200">
              <a:solidFill>
                <a:srgbClr val="898989"/>
              </a:solidFill>
            </a:endParaRPr>
          </a:p>
        </p:txBody>
      </p:sp>
      <p:sp>
        <p:nvSpPr>
          <p:cNvPr id="2059" name="Text Box 6"/>
          <p:cNvSpPr txBox="1">
            <a:spLocks noChangeArrowheads="1"/>
          </p:cNvSpPr>
          <p:nvPr/>
        </p:nvSpPr>
        <p:spPr bwMode="auto">
          <a:xfrm>
            <a:off x="311150" y="1143000"/>
            <a:ext cx="86804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Find the unknown length in each right triangle. Round  answers to the nearest tenth if necessary.</a:t>
            </a:r>
          </a:p>
        </p:txBody>
      </p:sp>
      <p:sp>
        <p:nvSpPr>
          <p:cNvPr id="2060" name="Text Box 7"/>
          <p:cNvSpPr txBox="1">
            <a:spLocks noChangeArrowheads="1"/>
          </p:cNvSpPr>
          <p:nvPr/>
        </p:nvSpPr>
        <p:spPr bwMode="auto">
          <a:xfrm>
            <a:off x="512763" y="2436813"/>
            <a:ext cx="6302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a.</a:t>
            </a:r>
          </a:p>
        </p:txBody>
      </p:sp>
      <p:sp>
        <p:nvSpPr>
          <p:cNvPr id="129033" name="Text Box 9"/>
          <p:cNvSpPr txBox="1">
            <a:spLocks noChangeArrowheads="1"/>
          </p:cNvSpPr>
          <p:nvPr/>
        </p:nvSpPr>
        <p:spPr bwMode="auto">
          <a:xfrm>
            <a:off x="2716213" y="2192338"/>
            <a:ext cx="61690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</a:rPr>
              <a:t>The unknown length is the side opposite the right angle. Use the formula for finding the hypotenuse.</a:t>
            </a:r>
          </a:p>
        </p:txBody>
      </p:sp>
      <p:grpSp>
        <p:nvGrpSpPr>
          <p:cNvPr id="2062" name="Group 38"/>
          <p:cNvGrpSpPr>
            <a:grpSpLocks/>
          </p:cNvGrpSpPr>
          <p:nvPr/>
        </p:nvGrpSpPr>
        <p:grpSpPr bwMode="auto">
          <a:xfrm>
            <a:off x="965200" y="2024063"/>
            <a:ext cx="1751013" cy="2378075"/>
            <a:chOff x="912" y="1689"/>
            <a:chExt cx="1103" cy="1498"/>
          </a:xfrm>
        </p:grpSpPr>
        <p:grpSp>
          <p:nvGrpSpPr>
            <p:cNvPr id="2064" name="Group 28"/>
            <p:cNvGrpSpPr>
              <a:grpSpLocks/>
            </p:cNvGrpSpPr>
            <p:nvPr/>
          </p:nvGrpSpPr>
          <p:grpSpPr bwMode="auto">
            <a:xfrm>
              <a:off x="1129" y="1689"/>
              <a:ext cx="886" cy="1402"/>
              <a:chOff x="4197" y="1248"/>
              <a:chExt cx="886" cy="1402"/>
            </a:xfrm>
          </p:grpSpPr>
          <p:grpSp>
            <p:nvGrpSpPr>
              <p:cNvPr id="2067" name="Group 29"/>
              <p:cNvGrpSpPr>
                <a:grpSpLocks/>
              </p:cNvGrpSpPr>
              <p:nvPr/>
            </p:nvGrpSpPr>
            <p:grpSpPr bwMode="auto">
              <a:xfrm>
                <a:off x="4398" y="1435"/>
                <a:ext cx="576" cy="1104"/>
                <a:chOff x="1008" y="1541"/>
                <a:chExt cx="576" cy="1104"/>
              </a:xfrm>
            </p:grpSpPr>
            <p:sp>
              <p:nvSpPr>
                <p:cNvPr id="2071" name="AutoShape 30"/>
                <p:cNvSpPr>
                  <a:spLocks noChangeArrowheads="1"/>
                </p:cNvSpPr>
                <p:nvPr/>
              </p:nvSpPr>
              <p:spPr bwMode="auto">
                <a:xfrm>
                  <a:off x="1008" y="1541"/>
                  <a:ext cx="576" cy="1104"/>
                </a:xfrm>
                <a:prstGeom prst="rtTriangle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2" name="Rectangle 31"/>
                <p:cNvSpPr>
                  <a:spLocks noChangeArrowheads="1"/>
                </p:cNvSpPr>
                <p:nvPr/>
              </p:nvSpPr>
              <p:spPr bwMode="auto">
                <a:xfrm>
                  <a:off x="1008" y="2544"/>
                  <a:ext cx="96" cy="96"/>
                </a:xfrm>
                <a:prstGeom prst="rect">
                  <a:avLst/>
                </a:prstGeom>
                <a:noFill/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068" name="Text Box 32"/>
              <p:cNvSpPr txBox="1">
                <a:spLocks noChangeArrowheads="1"/>
              </p:cNvSpPr>
              <p:nvPr/>
            </p:nvSpPr>
            <p:spPr bwMode="auto">
              <a:xfrm>
                <a:off x="4197" y="2438"/>
                <a:ext cx="11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endParaRPr lang="en-US" sz="1600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69" name="Text Box 33"/>
              <p:cNvSpPr txBox="1">
                <a:spLocks noChangeArrowheads="1"/>
              </p:cNvSpPr>
              <p:nvPr/>
            </p:nvSpPr>
            <p:spPr bwMode="auto">
              <a:xfrm>
                <a:off x="4967" y="2438"/>
                <a:ext cx="11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endParaRPr lang="en-US" sz="1600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70" name="Text Box 34"/>
              <p:cNvSpPr txBox="1">
                <a:spLocks noChangeArrowheads="1"/>
              </p:cNvSpPr>
              <p:nvPr/>
            </p:nvSpPr>
            <p:spPr bwMode="auto">
              <a:xfrm>
                <a:off x="4301" y="1248"/>
                <a:ext cx="11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endParaRPr lang="en-US" sz="1600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2065" name="Text Box 35"/>
            <p:cNvSpPr txBox="1">
              <a:spLocks noChangeArrowheads="1"/>
            </p:cNvSpPr>
            <p:nvPr/>
          </p:nvSpPr>
          <p:spPr bwMode="auto">
            <a:xfrm>
              <a:off x="1427" y="2975"/>
              <a:ext cx="36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1600">
                  <a:solidFill>
                    <a:srgbClr val="000000"/>
                  </a:solidFill>
                  <a:latin typeface="Times New Roman" pitchFamily="18" charset="0"/>
                </a:rPr>
                <a:t>8 cm</a:t>
              </a:r>
            </a:p>
          </p:txBody>
        </p:sp>
        <p:sp>
          <p:nvSpPr>
            <p:cNvPr id="2066" name="Text Box 36"/>
            <p:cNvSpPr txBox="1">
              <a:spLocks noChangeArrowheads="1"/>
            </p:cNvSpPr>
            <p:nvPr/>
          </p:nvSpPr>
          <p:spPr bwMode="auto">
            <a:xfrm>
              <a:off x="912" y="2322"/>
              <a:ext cx="4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1600">
                  <a:solidFill>
                    <a:srgbClr val="000000"/>
                  </a:solidFill>
                  <a:latin typeface="Times New Roman" pitchFamily="18" charset="0"/>
                </a:rPr>
                <a:t>15 cm</a:t>
              </a:r>
            </a:p>
          </p:txBody>
        </p:sp>
      </p:grpSp>
      <p:graphicFrame>
        <p:nvGraphicFramePr>
          <p:cNvPr id="129063" name="Object 39"/>
          <p:cNvGraphicFramePr>
            <a:graphicFrameLocks noChangeAspect="1"/>
          </p:cNvGraphicFramePr>
          <p:nvPr/>
        </p:nvGraphicFramePr>
        <p:xfrm>
          <a:off x="2971800" y="3276600"/>
          <a:ext cx="4894263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9" name="Equation" r:id="rId3" imgW="1892160" imgH="330120" progId="Equation.DSMT4">
                  <p:embed/>
                </p:oleObj>
              </mc:Choice>
              <mc:Fallback>
                <p:oleObj name="Equation" r:id="rId3" imgW="18921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276600"/>
                        <a:ext cx="4894263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64" name="Object 40"/>
          <p:cNvGraphicFramePr>
            <a:graphicFrameLocks noChangeAspect="1"/>
          </p:cNvGraphicFramePr>
          <p:nvPr/>
        </p:nvGraphicFramePr>
        <p:xfrm>
          <a:off x="2971800" y="4133850"/>
          <a:ext cx="4433888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0" name="Equation" r:id="rId5" imgW="1714320" imgH="330120" progId="Equation.DSMT4">
                  <p:embed/>
                </p:oleObj>
              </mc:Choice>
              <mc:Fallback>
                <p:oleObj name="Equation" r:id="rId5" imgW="17143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133850"/>
                        <a:ext cx="4433888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65" name="Object 41"/>
          <p:cNvGraphicFramePr>
            <a:graphicFrameLocks noChangeAspect="1"/>
          </p:cNvGraphicFramePr>
          <p:nvPr/>
        </p:nvGraphicFramePr>
        <p:xfrm>
          <a:off x="4695825" y="4991100"/>
          <a:ext cx="220027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1" name="Equation" r:id="rId7" imgW="850680" imgH="228600" progId="Equation.DSMT4">
                  <p:embed/>
                </p:oleObj>
              </mc:Choice>
              <mc:Fallback>
                <p:oleObj name="Equation" r:id="rId7" imgW="8506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825" y="4991100"/>
                        <a:ext cx="220027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66" name="Object 42"/>
          <p:cNvGraphicFramePr>
            <a:graphicFrameLocks noChangeAspect="1"/>
          </p:cNvGraphicFramePr>
          <p:nvPr/>
        </p:nvGraphicFramePr>
        <p:xfrm>
          <a:off x="4724400" y="5622925"/>
          <a:ext cx="144462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Equation" r:id="rId9" imgW="558720" imgH="228600" progId="Equation.DSMT4">
                  <p:embed/>
                </p:oleObj>
              </mc:Choice>
              <mc:Fallback>
                <p:oleObj name="Equation" r:id="rId9" imgW="5587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622925"/>
                        <a:ext cx="144462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067" name="Object 43"/>
          <p:cNvGraphicFramePr>
            <a:graphicFrameLocks noChangeAspect="1"/>
          </p:cNvGraphicFramePr>
          <p:nvPr/>
        </p:nvGraphicFramePr>
        <p:xfrm>
          <a:off x="6367463" y="5700713"/>
          <a:ext cx="919162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name="Equation" r:id="rId11" imgW="355320" imgH="177480" progId="Equation.DSMT4">
                  <p:embed/>
                </p:oleObj>
              </mc:Choice>
              <mc:Fallback>
                <p:oleObj name="Equation" r:id="rId11" imgW="3553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7463" y="5700713"/>
                        <a:ext cx="919162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068" name="Text Box 44"/>
          <p:cNvSpPr txBox="1">
            <a:spLocks noChangeArrowheads="1"/>
          </p:cNvSpPr>
          <p:nvPr/>
        </p:nvSpPr>
        <p:spPr bwMode="auto">
          <a:xfrm>
            <a:off x="423863" y="5715000"/>
            <a:ext cx="6169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</a:rPr>
              <a:t>The length is 17 cm. long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74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33" grpId="0"/>
      <p:bldP spid="12906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Parallel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Example 2</a:t>
            </a:r>
          </a:p>
          <a:p>
            <a:pPr eaLnBrk="1" hangingPunct="1"/>
            <a:r>
              <a:rPr lang="en-US" b="1">
                <a:solidFill>
                  <a:srgbClr val="138677"/>
                </a:solidFill>
                <a:latin typeface="Arial" charset="0"/>
              </a:rPr>
              <a:t>continued</a:t>
            </a:r>
          </a:p>
        </p:txBody>
      </p:sp>
      <p:sp>
        <p:nvSpPr>
          <p:cNvPr id="3081" name="TextBox 7"/>
          <p:cNvSpPr txBox="1">
            <a:spLocks noChangeArrowheads="1"/>
          </p:cNvSpPr>
          <p:nvPr/>
        </p:nvSpPr>
        <p:spPr bwMode="auto">
          <a:xfrm>
            <a:off x="1949450" y="139700"/>
            <a:ext cx="67611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</a:rPr>
              <a:t>Find the Unknown Length in Right Triangles</a:t>
            </a:r>
          </a:p>
        </p:txBody>
      </p:sp>
      <p:sp>
        <p:nvSpPr>
          <p:cNvPr id="3082" name="Slide Number Placeholder 4"/>
          <p:cNvSpPr txBox="1">
            <a:spLocks noGrp="1"/>
          </p:cNvSpPr>
          <p:nvPr/>
        </p:nvSpPr>
        <p:spPr bwMode="auto">
          <a:xfrm>
            <a:off x="68580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r>
              <a:rPr lang="en-US" sz="1200">
                <a:solidFill>
                  <a:srgbClr val="898989"/>
                </a:solidFill>
              </a:rPr>
              <a:t>Slide 8.8- </a:t>
            </a:r>
            <a:fld id="{EE7FAD39-DA22-480A-B8C5-271AE2A5DF48}" type="slidenum">
              <a:rPr lang="en-US" sz="1200">
                <a:solidFill>
                  <a:srgbClr val="898989"/>
                </a:solidFill>
              </a:rPr>
              <a:pPr algn="r" eaLnBrk="1" hangingPunct="1"/>
              <a:t>9</a:t>
            </a:fld>
            <a:endParaRPr lang="en-CA" sz="1200">
              <a:solidFill>
                <a:srgbClr val="898989"/>
              </a:solidFill>
            </a:endParaRPr>
          </a:p>
        </p:txBody>
      </p:sp>
      <p:sp>
        <p:nvSpPr>
          <p:cNvPr id="3083" name="Text Box 6"/>
          <p:cNvSpPr txBox="1">
            <a:spLocks noChangeArrowheads="1"/>
          </p:cNvSpPr>
          <p:nvPr/>
        </p:nvSpPr>
        <p:spPr bwMode="auto">
          <a:xfrm>
            <a:off x="311150" y="1271588"/>
            <a:ext cx="86804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Find the unknown length in each right triangle. Round  answers to the nearest tenth if necessary.</a:t>
            </a:r>
          </a:p>
        </p:txBody>
      </p:sp>
      <p:sp>
        <p:nvSpPr>
          <p:cNvPr id="3084" name="Text Box 7"/>
          <p:cNvSpPr txBox="1">
            <a:spLocks noChangeArrowheads="1"/>
          </p:cNvSpPr>
          <p:nvPr/>
        </p:nvSpPr>
        <p:spPr bwMode="auto">
          <a:xfrm>
            <a:off x="512763" y="2436813"/>
            <a:ext cx="6302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latin typeface="Arial" charset="0"/>
              </a:rPr>
              <a:t>b.</a:t>
            </a:r>
          </a:p>
        </p:txBody>
      </p:sp>
      <p:sp>
        <p:nvSpPr>
          <p:cNvPr id="130056" name="Text Box 8"/>
          <p:cNvSpPr txBox="1">
            <a:spLocks noChangeArrowheads="1"/>
          </p:cNvSpPr>
          <p:nvPr/>
        </p:nvSpPr>
        <p:spPr bwMode="auto">
          <a:xfrm>
            <a:off x="3505200" y="2320925"/>
            <a:ext cx="6169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</a:rPr>
              <a:t>Use the formula for finding the leg.</a:t>
            </a:r>
          </a:p>
        </p:txBody>
      </p:sp>
      <p:grpSp>
        <p:nvGrpSpPr>
          <p:cNvPr id="3086" name="Group 10"/>
          <p:cNvGrpSpPr>
            <a:grpSpLocks/>
          </p:cNvGrpSpPr>
          <p:nvPr/>
        </p:nvGrpSpPr>
        <p:grpSpPr bwMode="auto">
          <a:xfrm>
            <a:off x="1143000" y="2360613"/>
            <a:ext cx="1908175" cy="1341437"/>
            <a:chOff x="4197" y="1248"/>
            <a:chExt cx="853" cy="1588"/>
          </a:xfrm>
        </p:grpSpPr>
        <p:grpSp>
          <p:nvGrpSpPr>
            <p:cNvPr id="3090" name="Group 11"/>
            <p:cNvGrpSpPr>
              <a:grpSpLocks/>
            </p:cNvGrpSpPr>
            <p:nvPr/>
          </p:nvGrpSpPr>
          <p:grpSpPr bwMode="auto">
            <a:xfrm>
              <a:off x="4398" y="1435"/>
              <a:ext cx="576" cy="1104"/>
              <a:chOff x="1008" y="1541"/>
              <a:chExt cx="576" cy="1104"/>
            </a:xfrm>
          </p:grpSpPr>
          <p:sp>
            <p:nvSpPr>
              <p:cNvPr id="3094" name="AutoShape 12"/>
              <p:cNvSpPr>
                <a:spLocks noChangeArrowheads="1"/>
              </p:cNvSpPr>
              <p:nvPr/>
            </p:nvSpPr>
            <p:spPr bwMode="auto">
              <a:xfrm>
                <a:off x="1008" y="1541"/>
                <a:ext cx="576" cy="1104"/>
              </a:xfrm>
              <a:prstGeom prst="rtTriangle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5" name="Rectangle 13"/>
              <p:cNvSpPr>
                <a:spLocks noChangeArrowheads="1"/>
              </p:cNvSpPr>
              <p:nvPr/>
            </p:nvSpPr>
            <p:spPr bwMode="auto">
              <a:xfrm>
                <a:off x="1008" y="2544"/>
                <a:ext cx="96" cy="96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91" name="Text Box 14"/>
            <p:cNvSpPr txBox="1">
              <a:spLocks noChangeArrowheads="1"/>
            </p:cNvSpPr>
            <p:nvPr/>
          </p:nvSpPr>
          <p:spPr bwMode="auto">
            <a:xfrm>
              <a:off x="4197" y="2438"/>
              <a:ext cx="82" cy="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endParaRPr lang="en-US" sz="1600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92" name="Text Box 15"/>
            <p:cNvSpPr txBox="1">
              <a:spLocks noChangeArrowheads="1"/>
            </p:cNvSpPr>
            <p:nvPr/>
          </p:nvSpPr>
          <p:spPr bwMode="auto">
            <a:xfrm>
              <a:off x="4967" y="2438"/>
              <a:ext cx="83" cy="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endParaRPr lang="en-US" sz="1600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93" name="Text Box 16"/>
            <p:cNvSpPr txBox="1">
              <a:spLocks noChangeArrowheads="1"/>
            </p:cNvSpPr>
            <p:nvPr/>
          </p:nvSpPr>
          <p:spPr bwMode="auto">
            <a:xfrm>
              <a:off x="4301" y="1248"/>
              <a:ext cx="82" cy="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endParaRPr lang="en-US" sz="1600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3087" name="Text Box 18"/>
          <p:cNvSpPr txBox="1">
            <a:spLocks noChangeArrowheads="1"/>
          </p:cNvSpPr>
          <p:nvPr/>
        </p:nvSpPr>
        <p:spPr bwMode="auto">
          <a:xfrm>
            <a:off x="1806575" y="3533775"/>
            <a:ext cx="563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600">
                <a:solidFill>
                  <a:srgbClr val="000000"/>
                </a:solidFill>
                <a:latin typeface="Times New Roman" pitchFamily="18" charset="0"/>
              </a:rPr>
              <a:t>15 ft</a:t>
            </a:r>
          </a:p>
        </p:txBody>
      </p:sp>
      <p:graphicFrame>
        <p:nvGraphicFramePr>
          <p:cNvPr id="130067" name="Object 19"/>
          <p:cNvGraphicFramePr>
            <a:graphicFrameLocks noChangeAspect="1"/>
          </p:cNvGraphicFramePr>
          <p:nvPr/>
        </p:nvGraphicFramePr>
        <p:xfrm>
          <a:off x="3505200" y="3014663"/>
          <a:ext cx="4894263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3" name="Equation" r:id="rId3" imgW="1892160" imgH="330120" progId="Equation.DSMT4">
                  <p:embed/>
                </p:oleObj>
              </mc:Choice>
              <mc:Fallback>
                <p:oleObj name="Equation" r:id="rId3" imgW="18921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014663"/>
                        <a:ext cx="4894263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069" name="Object 21"/>
          <p:cNvGraphicFramePr>
            <a:graphicFrameLocks noChangeAspect="1"/>
          </p:cNvGraphicFramePr>
          <p:nvPr/>
        </p:nvGraphicFramePr>
        <p:xfrm>
          <a:off x="4013200" y="4727575"/>
          <a:ext cx="25273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4" name="Equation" r:id="rId5" imgW="977760" imgH="228600" progId="Equation.DSMT4">
                  <p:embed/>
                </p:oleObj>
              </mc:Choice>
              <mc:Fallback>
                <p:oleObj name="Equation" r:id="rId5" imgW="977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4727575"/>
                        <a:ext cx="2527300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070" name="Object 22"/>
          <p:cNvGraphicFramePr>
            <a:graphicFrameLocks noChangeAspect="1"/>
          </p:cNvGraphicFramePr>
          <p:nvPr/>
        </p:nvGraphicFramePr>
        <p:xfrm>
          <a:off x="4013200" y="5321300"/>
          <a:ext cx="160972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5" name="Equation" r:id="rId7" imgW="622080" imgH="228600" progId="Equation.DSMT4">
                  <p:embed/>
                </p:oleObj>
              </mc:Choice>
              <mc:Fallback>
                <p:oleObj name="Equation" r:id="rId7" imgW="6220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5321300"/>
                        <a:ext cx="160972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071" name="Object 23"/>
          <p:cNvGraphicFramePr>
            <a:graphicFrameLocks noChangeAspect="1"/>
          </p:cNvGraphicFramePr>
          <p:nvPr/>
        </p:nvGraphicFramePr>
        <p:xfrm>
          <a:off x="5675313" y="5386388"/>
          <a:ext cx="1411287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6" name="Equation" r:id="rId9" imgW="545760" imgH="177480" progId="Equation.DSMT4">
                  <p:embed/>
                </p:oleObj>
              </mc:Choice>
              <mc:Fallback>
                <p:oleObj name="Equation" r:id="rId9" imgW="5457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5313" y="5386388"/>
                        <a:ext cx="1411287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8" name="Text Box 24"/>
          <p:cNvSpPr txBox="1">
            <a:spLocks noChangeArrowheads="1"/>
          </p:cNvSpPr>
          <p:nvPr/>
        </p:nvSpPr>
        <p:spPr bwMode="auto">
          <a:xfrm>
            <a:off x="2209800" y="2697163"/>
            <a:ext cx="563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600">
                <a:solidFill>
                  <a:srgbClr val="000000"/>
                </a:solidFill>
                <a:latin typeface="Times New Roman" pitchFamily="18" charset="0"/>
              </a:rPr>
              <a:t>40 ft</a:t>
            </a:r>
          </a:p>
        </p:txBody>
      </p:sp>
      <p:graphicFrame>
        <p:nvGraphicFramePr>
          <p:cNvPr id="130073" name="Object 25"/>
          <p:cNvGraphicFramePr>
            <a:graphicFrameLocks noChangeAspect="1"/>
          </p:cNvGraphicFramePr>
          <p:nvPr/>
        </p:nvGraphicFramePr>
        <p:xfrm>
          <a:off x="3508375" y="3870325"/>
          <a:ext cx="33496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7" name="Equation" r:id="rId11" imgW="1295280" imgH="330120" progId="Equation.DSMT4">
                  <p:embed/>
                </p:oleObj>
              </mc:Choice>
              <mc:Fallback>
                <p:oleObj name="Equation" r:id="rId11" imgW="12952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8375" y="3870325"/>
                        <a:ext cx="334962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0074" name="Text Box 26"/>
          <p:cNvSpPr txBox="1">
            <a:spLocks noChangeArrowheads="1"/>
          </p:cNvSpPr>
          <p:nvPr/>
        </p:nvSpPr>
        <p:spPr bwMode="auto">
          <a:xfrm>
            <a:off x="423863" y="5915025"/>
            <a:ext cx="6169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</a:rPr>
              <a:t>The length is approximately 37.1 ft long.</a:t>
            </a: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994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6" grpId="0"/>
      <p:bldP spid="13007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190</TotalTime>
  <Words>403</Words>
  <Application>Microsoft Office PowerPoint</Application>
  <PresentationFormat>On-screen Show (4:3)</PresentationFormat>
  <Paragraphs>61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Flow</vt:lpstr>
      <vt:lpstr>Equation</vt:lpstr>
      <vt:lpstr>Section 2.5 Midpoint Formulas and Right Triangles</vt:lpstr>
      <vt:lpstr>PowerPoint Presentation</vt:lpstr>
      <vt:lpstr>PowerPoint Presentation</vt:lpstr>
      <vt:lpstr>Pythagorean Theorem (Gou Gou’s Thm)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Hw Section 2.5</vt:lpstr>
    </vt:vector>
  </TitlesOfParts>
  <Company>CSN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2.5 Midpoint Formulas and Right Triangles</dc:title>
  <dc:creator>CSN</dc:creator>
  <cp:lastModifiedBy>Administrator</cp:lastModifiedBy>
  <cp:revision>16</cp:revision>
  <dcterms:created xsi:type="dcterms:W3CDTF">2012-10-04T23:11:20Z</dcterms:created>
  <dcterms:modified xsi:type="dcterms:W3CDTF">2013-10-10T18:45:04Z</dcterms:modified>
</cp:coreProperties>
</file>